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2" r:id="rId2"/>
    <p:sldId id="274" r:id="rId3"/>
    <p:sldId id="277" r:id="rId4"/>
    <p:sldId id="283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1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B72"/>
    <a:srgbClr val="FAC934"/>
    <a:srgbClr val="FA667F"/>
    <a:srgbClr val="FF4871"/>
    <a:srgbClr val="41FACD"/>
    <a:srgbClr val="ADA72D"/>
    <a:srgbClr val="FAF134"/>
    <a:srgbClr val="CD6688"/>
    <a:srgbClr val="FF6804"/>
    <a:srgbClr val="282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95214" autoAdjust="0"/>
  </p:normalViewPr>
  <p:slideViewPr>
    <p:cSldViewPr snapToGrid="0">
      <p:cViewPr>
        <p:scale>
          <a:sx n="151" d="100"/>
          <a:sy n="151" d="100"/>
        </p:scale>
        <p:origin x="28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66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267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0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3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2022. 9. 26.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mailto:seungjun.park025@gmail.com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seungjun.park025@gmail.co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jun.park025@gmail.c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ungjun.park025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j-eag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372992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851158"/>
              </p:ext>
            </p:extLst>
          </p:nvPr>
        </p:nvGraphicFramePr>
        <p:xfrm>
          <a:off x="2899900" y="1928679"/>
          <a:ext cx="3651700" cy="544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87708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구축했습니다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Software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~ 2021.07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직원들이 업무에 사용하는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 app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유지 보수와 기능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|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생산팀의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 요청을 사내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제작된 웹 포털에 반영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업무를 수행하였습니다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복사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붙여넣기의 기존 배포 관행을 개선하기 위해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사내 웹 포털의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개발자가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접근하여 데이터를 수동으로 관리하는 문제를 개선하기 위해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팀 공용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템플릿을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개발하였습니다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4228"/>
            <a:ext cx="6866710" cy="1477604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352"/>
            <a:chOff x="2892584" y="1575790"/>
            <a:chExt cx="3662272" cy="3343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1807733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경험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00739" y="18420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Development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그림 44" descr="텍스트, 벽, 사람, 실내이(가) 표시된 사진&#10;&#10;자동 생성된 설명">
            <a:extLst>
              <a:ext uri="{FF2B5EF4-FFF2-40B4-BE49-F238E27FC236}">
                <a16:creationId xmlns:a16="http://schemas.microsoft.com/office/drawing/2014/main" id="{C254BB1D-1EEA-E149-9737-780411C8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9" y="213937"/>
            <a:ext cx="801686" cy="1027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570847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48511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06959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255B72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rgbClr val="255B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00739" y="601002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956014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29752"/>
              </p:ext>
            </p:extLst>
          </p:nvPr>
        </p:nvGraphicFramePr>
        <p:xfrm>
          <a:off x="369468" y="7377563"/>
          <a:ext cx="2064598" cy="179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6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6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6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10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1583"/>
              </p:ext>
            </p:extLst>
          </p:nvPr>
        </p:nvGraphicFramePr>
        <p:xfrm>
          <a:off x="2916566" y="771399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07353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CBCB-A519-63CA-2D5B-AFB0C64744F5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C827-449C-74C2-7364-A6DF107CE90F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11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408200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경력 증명서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CDCBCB-A519-63CA-2D5B-AFB0C64744F5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C827-449C-74C2-7364-A6DF107CE90F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연결선 5">
            <a:extLst>
              <a:ext uri="{FF2B5EF4-FFF2-40B4-BE49-F238E27FC236}">
                <a16:creationId xmlns:a16="http://schemas.microsoft.com/office/drawing/2014/main" id="{D065E025-54FC-AB2D-E250-2A577CCD8D41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BFE66-0F22-7764-C91D-2ACC02F6462A}"/>
              </a:ext>
            </a:extLst>
          </p:cNvPr>
          <p:cNvSpPr/>
          <p:nvPr/>
        </p:nvSpPr>
        <p:spPr>
          <a:xfrm>
            <a:off x="0" y="9824142"/>
            <a:ext cx="6858000" cy="8049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BFA72-12BA-F4C2-F7B5-0BE11056153D}"/>
              </a:ext>
            </a:extLst>
          </p:cNvPr>
          <p:cNvSpPr/>
          <p:nvPr/>
        </p:nvSpPr>
        <p:spPr>
          <a:xfrm>
            <a:off x="6450326" y="-10545"/>
            <a:ext cx="328628" cy="97549"/>
          </a:xfrm>
          <a:prstGeom prst="rect">
            <a:avLst/>
          </a:prstGeom>
          <a:solidFill>
            <a:srgbClr val="FAC934"/>
          </a:solidFill>
          <a:ln>
            <a:solidFill>
              <a:srgbClr val="FAC9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63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0E4CCA6-4B83-768F-2808-8369A9CEC043}"/>
              </a:ext>
            </a:extLst>
          </p:cNvPr>
          <p:cNvSpPr/>
          <p:nvPr/>
        </p:nvSpPr>
        <p:spPr>
          <a:xfrm>
            <a:off x="-8710" y="-18662"/>
            <a:ext cx="6866710" cy="1503575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303143" y="219699"/>
            <a:ext cx="3890627" cy="1069780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경력 기술서</a:t>
            </a:r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 Jun Park, 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- Associate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Framework | .NET Developer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연결선 5">
            <a:extLst>
              <a:ext uri="{FF2B5EF4-FFF2-40B4-BE49-F238E27FC236}">
                <a16:creationId xmlns:a16="http://schemas.microsoft.com/office/drawing/2014/main" id="{B3557AA6-3C7C-66A0-3DE5-C9CD9ED982FA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2CEC77-DB43-301D-59BD-89C6B57B7DD6}"/>
              </a:ext>
            </a:extLst>
          </p:cNvPr>
          <p:cNvSpPr txBox="1"/>
          <p:nvPr/>
        </p:nvSpPr>
        <p:spPr>
          <a:xfrm>
            <a:off x="5136904" y="688426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2D99770-EDA7-7B31-3668-D0BFE0C7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06333"/>
              </p:ext>
            </p:extLst>
          </p:nvPr>
        </p:nvGraphicFramePr>
        <p:xfrm>
          <a:off x="728658" y="4571425"/>
          <a:ext cx="5529263" cy="458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41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762613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1668650">
                  <a:extLst>
                    <a:ext uri="{9D8B030D-6E8A-4147-A177-3AD203B41FA5}">
                      <a16:colId xmlns:a16="http://schemas.microsoft.com/office/drawing/2014/main" val="3330625826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  <a:gridCol w="1295947">
                  <a:extLst>
                    <a:ext uri="{9D8B030D-6E8A-4147-A177-3AD203B41FA5}">
                      <a16:colId xmlns:a16="http://schemas.microsoft.com/office/drawing/2014/main" val="2347364213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회사명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제이셋스태츠칩팩코리아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 사업</a:t>
                      </a:r>
                      <a:endParaRPr lang="en-US" altLang="ko-KR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반도체소자 제조업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직원 수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226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매출액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조 </a:t>
                      </a:r>
                      <a:r>
                        <a:rPr lang="en-US" altLang="ko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6980</a:t>
                      </a:r>
                      <a:r>
                        <a:rPr lang="ko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  <a:endParaRPr lang="ko-Kore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788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부서</a:t>
                      </a:r>
                      <a:endParaRPr lang="en-US" altLang="ko-KR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IT </a:t>
                      </a:r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직책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직급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사원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근무기간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(25</a:t>
                      </a:r>
                      <a:r>
                        <a:rPr lang="ko-KR" alt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440394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주요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업무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AGV Automation System]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ore-KR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ore-KR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MCS(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lang="en-US" altLang="ko-KR" sz="6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JetBrain Rider, Oracle Data Modeler, Oracle Quest Toad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880787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Refactoring]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7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915876"/>
                  </a:ext>
                </a:extLst>
              </a:tr>
              <a:tr h="440394">
                <a:tc vMerge="1">
                  <a:txBody>
                    <a:bodyPr/>
                    <a:lstStyle/>
                    <a:p>
                      <a:pPr algn="ctr"/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[3.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Web Application Support / Maintenance]</a:t>
                      </a:r>
                      <a:endParaRPr lang="en-US" altLang="ko-KR" sz="900" b="0" dirty="0">
                        <a:solidFill>
                          <a:srgbClr val="53545C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~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07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월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endParaRPr lang="en-US" altLang="ko-KR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lang="ko-KR" altLang="en-US" sz="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Jenkins | Visual Studio 2017</a:t>
                      </a:r>
                      <a:endParaRPr lang="en-US" altLang="ko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64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퇴직</a:t>
                      </a:r>
                      <a:r>
                        <a:rPr lang="ko-KR" altLang="en-US" sz="8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사유</a:t>
                      </a:r>
                      <a:endParaRPr lang="en-US" altLang="ko-KR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병역 의무 이행을 위해 산업체로의 이직을 목적으로 퇴직함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5768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D5DFE5-8237-7090-5E75-8D325D368498}"/>
              </a:ext>
            </a:extLst>
          </p:cNvPr>
          <p:cNvGrpSpPr/>
          <p:nvPr/>
        </p:nvGrpSpPr>
        <p:grpSpPr>
          <a:xfrm>
            <a:off x="536259" y="3615708"/>
            <a:ext cx="5914067" cy="659068"/>
            <a:chOff x="389092" y="1664287"/>
            <a:chExt cx="5914067" cy="6590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3C92B5-73B4-0ED8-EA70-8784A7C889C2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경력 사항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36" name="직선 연결선 20">
              <a:extLst>
                <a:ext uri="{FF2B5EF4-FFF2-40B4-BE49-F238E27FC236}">
                  <a16:creationId xmlns:a16="http://schemas.microsoft.com/office/drawing/2014/main" id="{0A89473D-214E-53C1-6E99-44737D1C521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756B344-91D6-D19A-12D8-98AA8478AE64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D650AA-6862-6878-AF52-2856DDA7EB87}"/>
              </a:ext>
            </a:extLst>
          </p:cNvPr>
          <p:cNvGrpSpPr/>
          <p:nvPr/>
        </p:nvGrpSpPr>
        <p:grpSpPr>
          <a:xfrm>
            <a:off x="467612" y="1611015"/>
            <a:ext cx="3448405" cy="659068"/>
            <a:chOff x="389092" y="1664287"/>
            <a:chExt cx="7200846" cy="659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D923B-2C0D-3D62-F6E7-4A4009BF23A0}"/>
                </a:ext>
              </a:extLst>
            </p:cNvPr>
            <p:cNvSpPr txBox="1"/>
            <p:nvPr/>
          </p:nvSpPr>
          <p:spPr>
            <a:xfrm>
              <a:off x="389094" y="1664287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자기 소개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7" name="직선 연결선 20">
              <a:extLst>
                <a:ext uri="{FF2B5EF4-FFF2-40B4-BE49-F238E27FC236}">
                  <a16:creationId xmlns:a16="http://schemas.microsoft.com/office/drawing/2014/main" id="{76F609C2-804F-2ECC-2001-466A70E11B6E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" y="2006040"/>
              <a:ext cx="7200842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10F256-96EF-5D04-2578-DFCCF10A5AE1}"/>
                </a:ext>
              </a:extLst>
            </p:cNvPr>
            <p:cNvSpPr txBox="1"/>
            <p:nvPr/>
          </p:nvSpPr>
          <p:spPr>
            <a:xfrm>
              <a:off x="389092" y="2069183"/>
              <a:ext cx="5914062" cy="254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800" b="1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6C5BD4-5EB6-902C-81FE-C380345975A5}"/>
              </a:ext>
            </a:extLst>
          </p:cNvPr>
          <p:cNvSpPr txBox="1"/>
          <p:nvPr/>
        </p:nvSpPr>
        <p:spPr>
          <a:xfrm>
            <a:off x="462508" y="2002551"/>
            <a:ext cx="3448403" cy="178337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안녕하세요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차 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Eng’r</a:t>
            </a:r>
            <a:r>
              <a:rPr lang="ko-KR" altLang="en-US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 입니다</a:t>
            </a:r>
            <a:r>
              <a:rPr lang="en-US" altLang="ko-KR" sz="700" b="1" dirty="0">
                <a:solidFill>
                  <a:srgbClr val="282C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사내 자동화 시스템에 필요한 서버를 개발해 왔습니다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 기간동안 수행한 프로젝트에서  사용한 기술들인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gRPC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EF6(ORM), Oracle(RDBMS)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능숙하게 다룰 수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현재 약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개월의 공백기를 가지고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공백기 동안 공부가 필요하다고 생각했던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대해 깊이 공부하는 시간을 가졌습니다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그 결과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Certificates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취득하면서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탄탄한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구성하고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개발에서 이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효율적으로 사용할 수 있는 지식을 갖추었습니다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한번 설정한 목표에 도달할 때 까지 계획을 항상 준비하고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유연한 사고와 꾸준한 집중력으로 목표를 이루는 게 제 강점이라고 생각합니다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토스에 입사해서 제가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사용해 개발한 서비스의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금융 분야의 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모범 아키텍처 사례에 소개하고 싶다는 포부가 있습니다</a:t>
            </a:r>
            <a: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2BDBB06-6862-5DBF-7BC0-6B44E3FCD78F}"/>
              </a:ext>
            </a:extLst>
          </p:cNvPr>
          <p:cNvGrpSpPr/>
          <p:nvPr/>
        </p:nvGrpSpPr>
        <p:grpSpPr>
          <a:xfrm>
            <a:off x="4363196" y="1616294"/>
            <a:ext cx="2044802" cy="341753"/>
            <a:chOff x="639000" y="1818315"/>
            <a:chExt cx="2044802" cy="34175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750C4-EF36-1726-D13C-5109BAD2BF1C}"/>
                </a:ext>
              </a:extLst>
            </p:cNvPr>
            <p:cNvSpPr txBox="1"/>
            <p:nvPr/>
          </p:nvSpPr>
          <p:spPr>
            <a:xfrm>
              <a:off x="639000" y="1818315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7" name="직선 연결선 20">
              <a:extLst>
                <a:ext uri="{FF2B5EF4-FFF2-40B4-BE49-F238E27FC236}">
                  <a16:creationId xmlns:a16="http://schemas.microsoft.com/office/drawing/2014/main" id="{0971AB95-99DA-0002-7543-15D64F5E075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2" y="2160068"/>
              <a:ext cx="2044800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20">
            <a:extLst>
              <a:ext uri="{FF2B5EF4-FFF2-40B4-BE49-F238E27FC236}">
                <a16:creationId xmlns:a16="http://schemas.microsoft.com/office/drawing/2014/main" id="{E9FC6ABF-465D-0C05-3A8B-9BBA5D7A9883}"/>
              </a:ext>
            </a:extLst>
          </p:cNvPr>
          <p:cNvCxnSpPr>
            <a:cxnSpLocks/>
          </p:cNvCxnSpPr>
          <p:nvPr/>
        </p:nvCxnSpPr>
        <p:spPr>
          <a:xfrm flipV="1">
            <a:off x="4147287" y="1855628"/>
            <a:ext cx="0" cy="174768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9F3F2C-190C-53DC-59BD-805927E74E59}"/>
              </a:ext>
            </a:extLst>
          </p:cNvPr>
          <p:cNvSpPr txBox="1"/>
          <p:nvPr/>
        </p:nvSpPr>
        <p:spPr>
          <a:xfrm>
            <a:off x="536259" y="4041046"/>
            <a:ext cx="5914062" cy="3953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총 경력 기간은 만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 기간동안 재직한 회사는 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입니다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진행한 업무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</a:t>
            </a:r>
            <a:r>
              <a:rPr lang="en-US" altLang="ko-KR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구체적인 내용은 이어지는 페이지의 상세 업무 내용 항목에서 후술</a:t>
            </a:r>
            <a:r>
              <a: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합니다</a:t>
            </a:r>
            <a:r>
              <a:rPr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슬라이드 번호 개체 틀 13">
            <a:extLst>
              <a:ext uri="{FF2B5EF4-FFF2-40B4-BE49-F238E27FC236}">
                <a16:creationId xmlns:a16="http://schemas.microsoft.com/office/drawing/2014/main" id="{05F1BDB6-07CE-AA10-C0B1-92EC765E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D9DFA174-FC35-1D5C-BB0A-373232606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9333"/>
              </p:ext>
            </p:extLst>
          </p:nvPr>
        </p:nvGraphicFramePr>
        <p:xfrm>
          <a:off x="4363196" y="1963158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3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728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167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7DEB5D0-ADAB-09A9-2A66-0D7311628D3F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81F75-928E-79EE-CC15-E96FDEDC8F83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9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0E250F-3F3E-DEB6-9BE7-183C121906BB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A434BB-784A-3303-8D03-4C6978314971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8" name="직선 연결선 20">
              <a:extLst>
                <a:ext uri="{FF2B5EF4-FFF2-40B4-BE49-F238E27FC236}">
                  <a16:creationId xmlns:a16="http://schemas.microsoft.com/office/drawing/2014/main" id="{466D1C39-6E63-AB1B-76A6-3A369CC974E7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E6D58D-ED34-E21A-6D0B-DE331D96821A}"/>
              </a:ext>
            </a:extLst>
          </p:cNvPr>
          <p:cNvSpPr txBox="1"/>
          <p:nvPr/>
        </p:nvSpPr>
        <p:spPr>
          <a:xfrm>
            <a:off x="536264" y="863454"/>
            <a:ext cx="5914062" cy="22393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경력 기술서의 첫 페이지에 기술한 총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프로젝트에 대한 상세 업무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AGV Automation System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 Refactoring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ore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Support / Maintenance</a:t>
            </a:r>
          </a:p>
          <a:p>
            <a:pPr defTabSz="241200"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 latinLnBrk="1">
              <a:lnSpc>
                <a:spcPct val="150000"/>
              </a:lnSpc>
              <a:defRPr/>
            </a:pPr>
            <a:b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</a:b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lvl="0" defTabSz="685800" latinLnBrk="1">
              <a:lnSpc>
                <a:spcPct val="150000"/>
              </a:lnSpc>
              <a:defRPr/>
            </a:pP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DDDCA8C-2485-D155-0725-DB28C7A92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488352"/>
              </p:ext>
            </p:extLst>
          </p:nvPr>
        </p:nvGraphicFramePr>
        <p:xfrm>
          <a:off x="471968" y="2030775"/>
          <a:ext cx="5743302" cy="7249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330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AGV Automation System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Project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사용한 물류 자동화 시스템 구축 프로젝트에서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개발하였습니다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JetBrain Rider, Oracle Data Modeler, Oracle Quest Toad</a:t>
                      </a:r>
                    </a:p>
                    <a:p>
                      <a:pPr marL="0" marR="0" lvl="0" indent="0" algn="l" defTabSz="1800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로봇 업체 측의 제어 프로그램과 통신할 수 있는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물류 이동 명령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데이터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정의하고 명령에 대한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state machine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설계함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EF6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.NET6.0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을 사용하여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를 개발함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ore-KR" altLang="en-US" sz="7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23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kumimoji="0" lang="en-US" altLang="ko-Kore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호스트 프로그램의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2022, VS Code, Oracle Quest Toad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직렬 처리 방식을 병렬 방식으로 변경하기 위해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장비의 구성 정보를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사용해 운영 환경을 구축함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6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B29996F-A9D2-AF4B-D7D5-82F8E1A92FB7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FAB37-B682-1452-78A2-9DE4EBB2B800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4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상세 업무 내용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4AD0B3-194F-2640-FF1F-7BBFBCB1C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595115"/>
              </p:ext>
            </p:extLst>
          </p:nvPr>
        </p:nvGraphicFramePr>
        <p:xfrm>
          <a:off x="496427" y="857178"/>
          <a:ext cx="5849768" cy="528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768">
                  <a:extLst>
                    <a:ext uri="{9D8B030D-6E8A-4147-A177-3AD203B41FA5}">
                      <a16:colId xmlns:a16="http://schemas.microsoft.com/office/drawing/2014/main" val="43211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altLang="ko-Kore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Web Application Support / Maintenance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2019.14 ~ 2021.07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생산팀의 요구사항을 사내 웹 포털에 적용하고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 웹 포털의 운영을 관리하는 업무를 수행하였습니다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ASP.NET, Oracle,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Jenkins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사용 도구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Studio 2017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사내 공용 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</a:t>
                      </a: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ore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–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구현의 어려움을 이유로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Update, Delete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기능을 구현하지 않은 채 개설된 생산팀 업무 페이지가 다수 존재하였음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사내 공용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CRUD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템플릿을 개발하고 이를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prod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환경에 적용함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생산팀에게 데이터 관리 업무를 위임함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개발자가 직접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에 접속하여 생산팀의 데이터를 수정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삭제하는 반복적인 데이터 관리 업무를 줄이는데 기여함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사용한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구성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복사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붙여넣기 기능을 이용해 배포하던 기존 방식을 개선하기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를 도입함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Jenkins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적용 이후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기존 배포 과정에서 주로 발생됐던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code conflict,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web config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파일 변경 등의 로 인한 장애가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년 이상 발생되지 않음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 요청사항 개발 및 반영</a:t>
                      </a:r>
                      <a:b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생산팀에서 업무에 필요한 기능을 웹 페이지에 적용하는 역할을 수행함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 현업과 직접 대화를 통해 생산 현장의 요구사항을 분석해보며 의사소통 능력을 향상시킬 수 있었음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ore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9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61948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D4D76FD-E2FD-C3CF-C528-D9FE81510D9B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02156-1593-4001-263A-06C646A8A4E1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9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82F117-2DA9-F300-1B87-3DA6AC94206A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6BFDC-241A-4912-AE9B-9D3ADFD3209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문제 해결 경험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5ECAFE-29FE-73F2-2A95-B5442509FD11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B332C-353F-F98E-D176-46F1B4C62702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학습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398490"/>
              </p:ext>
            </p:extLst>
          </p:nvPr>
        </p:nvGraphicFramePr>
        <p:xfrm>
          <a:off x="475196" y="1359128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BBF6B2-CE8B-CDE5-43A8-16BC008B1B4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5ECEB-5280-4DE9-13B7-8CC2834E17CE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개인 정보</a:t>
              </a:r>
              <a:endParaRPr lang="en-US" altLang="ko-KR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27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55B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근무 희망 사항</a:t>
            </a:r>
            <a:endParaRPr lang="en-US" altLang="ko-KR" sz="1200" b="1" dirty="0">
              <a:solidFill>
                <a:srgbClr val="255B7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수행하고자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6064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1830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637662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AF9012-9939-FFB7-7ABC-44A956DE9FA3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95533A-8714-FDF0-E1E8-1F6CE675B0C4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356113"/>
            <a:ext cx="1543050" cy="527403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97F6-3DCE-5BC4-CAF6-E42D2AC5DA34}"/>
              </a:ext>
            </a:extLst>
          </p:cNvPr>
          <p:cNvSpPr txBox="1"/>
          <p:nvPr/>
        </p:nvSpPr>
        <p:spPr>
          <a:xfrm>
            <a:off x="111724" y="63132"/>
            <a:ext cx="6486660" cy="35394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경력 기술서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Certified Solutions Architect &amp; Developer – Associate,</a:t>
            </a:r>
            <a:r>
              <a:rPr lang="ko-KR" altLang="en-US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in Spring Framework &amp; .NET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rgbClr val="255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증빙 자료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rgbClr val="255B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rgbClr val="255B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06344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9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900" b="1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16B653-A807-6080-7397-40DDFF14383D}"/>
              </a:ext>
            </a:extLst>
          </p:cNvPr>
          <p:cNvSpPr/>
          <p:nvPr/>
        </p:nvSpPr>
        <p:spPr>
          <a:xfrm>
            <a:off x="0" y="9800344"/>
            <a:ext cx="6858000" cy="104296"/>
          </a:xfrm>
          <a:prstGeom prst="rect">
            <a:avLst/>
          </a:prstGeom>
          <a:solidFill>
            <a:srgbClr val="255B72"/>
          </a:solidFill>
          <a:ln>
            <a:solidFill>
              <a:srgbClr val="255B7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55CB54-4233-FBEF-8219-92B535E67A7D}"/>
              </a:ext>
            </a:extLst>
          </p:cNvPr>
          <p:cNvSpPr txBox="1"/>
          <p:nvPr/>
        </p:nvSpPr>
        <p:spPr>
          <a:xfrm>
            <a:off x="42330" y="9814020"/>
            <a:ext cx="1608513" cy="769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Resume</a:t>
            </a:r>
            <a:endParaRPr lang="en-US" altLang="ko-KR" sz="5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75142</TotalTime>
  <Words>3346</Words>
  <Application>Microsoft Macintosh PowerPoint</Application>
  <PresentationFormat>A4 용지(210x297mm)</PresentationFormat>
  <Paragraphs>421</Paragraphs>
  <Slides>12</Slides>
  <Notes>12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191</cp:revision>
  <cp:lastPrinted>2022-09-22T06:42:11Z</cp:lastPrinted>
  <dcterms:created xsi:type="dcterms:W3CDTF">2019-12-14T03:40:34Z</dcterms:created>
  <dcterms:modified xsi:type="dcterms:W3CDTF">2022-09-28T11:58:41Z</dcterms:modified>
</cp:coreProperties>
</file>